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3" r:id="rId1"/>
  </p:sldMasterIdLst>
  <p:notesMasterIdLst>
    <p:notesMasterId r:id="rId23"/>
  </p:notesMasterIdLst>
  <p:sldIdLst>
    <p:sldId id="301" r:id="rId2"/>
    <p:sldId id="359" r:id="rId3"/>
    <p:sldId id="402" r:id="rId4"/>
    <p:sldId id="391" r:id="rId5"/>
    <p:sldId id="360" r:id="rId6"/>
    <p:sldId id="403" r:id="rId7"/>
    <p:sldId id="379" r:id="rId8"/>
    <p:sldId id="401" r:id="rId9"/>
    <p:sldId id="380" r:id="rId10"/>
    <p:sldId id="404" r:id="rId11"/>
    <p:sldId id="411" r:id="rId12"/>
    <p:sldId id="264" r:id="rId13"/>
    <p:sldId id="265" r:id="rId14"/>
    <p:sldId id="266" r:id="rId15"/>
    <p:sldId id="412" r:id="rId16"/>
    <p:sldId id="413" r:id="rId17"/>
    <p:sldId id="414" r:id="rId18"/>
    <p:sldId id="415" r:id="rId19"/>
    <p:sldId id="416" r:id="rId20"/>
    <p:sldId id="355" r:id="rId21"/>
    <p:sldId id="4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6FF"/>
    <a:srgbClr val="7ADCFC"/>
    <a:srgbClr val="FFF2EB"/>
    <a:srgbClr val="E3FFE1"/>
    <a:srgbClr val="C6FFCC"/>
    <a:srgbClr val="00FA00"/>
    <a:srgbClr val="FFDDCE"/>
    <a:srgbClr val="8EF2FF"/>
    <a:srgbClr val="93D5F0"/>
    <a:srgbClr val="0227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013"/>
    <p:restoredTop sz="94456"/>
  </p:normalViewPr>
  <p:slideViewPr>
    <p:cSldViewPr snapToGrid="0" snapToObjects="1">
      <p:cViewPr varScale="1">
        <p:scale>
          <a:sx n="93" d="100"/>
          <a:sy n="93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05B1D-E030-B74B-83DA-22F205BA8286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0CAB2-B04F-ED4A-ACC6-83F54527F4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38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="" xmlns:a16="http://schemas.microsoft.com/office/drawing/2014/main" id="{578766F9-B29E-AB45-B0B4-1E06C31E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7650" name="Text Box 2">
            <a:extLst>
              <a:ext uri="{FF2B5EF4-FFF2-40B4-BE49-F238E27FC236}">
                <a16:creationId xmlns="" xmlns:a16="http://schemas.microsoft.com/office/drawing/2014/main" id="{DD533840-F69E-EE48-A15F-7B085653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737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65164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="" xmlns:a16="http://schemas.microsoft.com/office/drawing/2014/main" id="{8CEF96C5-56D0-AB48-AD8B-46840B366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8674" name="Text Box 2">
            <a:extLst>
              <a:ext uri="{FF2B5EF4-FFF2-40B4-BE49-F238E27FC236}">
                <a16:creationId xmlns="" xmlns:a16="http://schemas.microsoft.com/office/drawing/2014/main" id="{6492A677-E705-FF43-8F1D-7B4B2575E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737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13634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="" xmlns:a16="http://schemas.microsoft.com/office/drawing/2014/main" id="{CF2AA334-C170-434B-9984-73206B80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  <p:sp>
        <p:nvSpPr>
          <p:cNvPr id="29698" name="Text Box 2">
            <a:extLst>
              <a:ext uri="{FF2B5EF4-FFF2-40B4-BE49-F238E27FC236}">
                <a16:creationId xmlns="" xmlns:a16="http://schemas.microsoft.com/office/drawing/2014/main" id="{2E490374-7D3A-AF4E-8C31-5508752FE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737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55632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799"/>
            <a:ext cx="7772400" cy="168116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8976" y="4547286"/>
            <a:ext cx="4459224" cy="152737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94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3214"/>
            <a:ext cx="7886700" cy="80718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01747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3948" y="6356352"/>
            <a:ext cx="7161956" cy="3651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5904" y="6356352"/>
            <a:ext cx="554737" cy="3651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76251" y="1039010"/>
            <a:ext cx="8210550" cy="11723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476252" y="6295298"/>
            <a:ext cx="8210550" cy="11723"/>
          </a:xfrm>
          <a:prstGeom prst="line">
            <a:avLst/>
          </a:prstGeom>
          <a:ln w="9525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7BC8BEB-1D8C-934F-A848-DE14B9F72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4448" y="6311365"/>
            <a:ext cx="10795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22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5398EF6-631C-0D40-94E9-1E725A87EA4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o-RO"/>
              <a:t>             </a:t>
            </a:r>
            <a:fld id="{D73E4909-1D45-C54E-AC1D-FBA7C98424F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="" xmlns:p14="http://schemas.microsoft.com/office/powerpoint/2010/main" val="159344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ESA NEO and Debris Detection Conference - Exploiting Synergies, ESA/ESOC, Darmstadt, 22 - 24 January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09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0519"/>
            <a:ext cx="7772400" cy="1952367"/>
          </a:xfrm>
        </p:spPr>
        <p:txBody>
          <a:bodyPr>
            <a:noAutofit/>
          </a:bodyPr>
          <a:lstStyle/>
          <a:p>
            <a:r>
              <a:rPr lang="ro-RO" sz="4400" dirty="0"/>
              <a:t>NEARBY Platform for Automatic Asteroids Detection </a:t>
            </a:r>
            <a:r>
              <a:rPr lang="ro-RO" sz="4400" dirty="0" smtClean="0"/>
              <a:t>and</a:t>
            </a:r>
            <a:r>
              <a:rPr lang="en-GB" sz="4400" dirty="0" smtClean="0"/>
              <a:t> </a:t>
            </a:r>
            <a:r>
              <a:rPr lang="ro-RO" sz="4400" dirty="0" smtClean="0"/>
              <a:t>EURONEAR </a:t>
            </a:r>
            <a:r>
              <a:rPr lang="ro-RO" sz="4400" dirty="0"/>
              <a:t>Surveys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4747" y="4336122"/>
            <a:ext cx="6133454" cy="20952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Dorian Gorgan</a:t>
            </a:r>
            <a:r>
              <a:rPr lang="en-US" baseline="30000" dirty="0"/>
              <a:t>1</a:t>
            </a:r>
            <a:r>
              <a:rPr lang="en-US" dirty="0"/>
              <a:t>, Ovidiu Vaduvescu</a:t>
            </a:r>
            <a:r>
              <a:rPr lang="en-US" baseline="30000" dirty="0"/>
              <a:t>2</a:t>
            </a:r>
            <a:endParaRPr lang="en-US" dirty="0"/>
          </a:p>
          <a:p>
            <a:endParaRPr lang="en-US" sz="1700" baseline="30000" dirty="0"/>
          </a:p>
          <a:p>
            <a:r>
              <a:rPr lang="en-US" sz="1700" baseline="30000" dirty="0"/>
              <a:t>1</a:t>
            </a:r>
            <a:r>
              <a:rPr lang="en-US" sz="1700" dirty="0"/>
              <a:t>Technical University of Cluj Napoca, Romania</a:t>
            </a:r>
          </a:p>
          <a:p>
            <a:r>
              <a:rPr lang="en-US" sz="1700" baseline="30000" dirty="0"/>
              <a:t>2</a:t>
            </a:r>
            <a:r>
              <a:rPr lang="ro-RO" sz="1700" dirty="0"/>
              <a:t>Isaac Newton </a:t>
            </a:r>
            <a:r>
              <a:rPr lang="ro-RO" sz="1700" dirty="0" smtClean="0"/>
              <a:t>Group, </a:t>
            </a:r>
            <a:r>
              <a:rPr lang="en-GB" sz="1700" dirty="0" smtClean="0"/>
              <a:t>L</a:t>
            </a:r>
            <a:r>
              <a:rPr lang="ro-RO" sz="1700" dirty="0" smtClean="0"/>
              <a:t>a Palma</a:t>
            </a:r>
            <a:r>
              <a:rPr lang="en-GB" sz="1700" dirty="0" smtClean="0"/>
              <a:t>, Canary Islands, Spain</a:t>
            </a:r>
            <a:r>
              <a:rPr lang="ro-RO" sz="1700" dirty="0" smtClean="0"/>
              <a:t>; </a:t>
            </a:r>
            <a:endParaRPr lang="ro-RO" sz="1700" dirty="0"/>
          </a:p>
          <a:p>
            <a:r>
              <a:rPr lang="ro-RO" sz="1700" dirty="0"/>
              <a:t>Instituto de Astrofisica de Canarias</a:t>
            </a:r>
            <a:r>
              <a:rPr lang="ro-RO" sz="1700" dirty="0" smtClean="0"/>
              <a:t>,</a:t>
            </a:r>
            <a:r>
              <a:rPr lang="en-GB" sz="1700" dirty="0" smtClean="0"/>
              <a:t> Tenerife</a:t>
            </a:r>
            <a:r>
              <a:rPr lang="ro-RO" sz="1700" dirty="0" smtClean="0"/>
              <a:t>, </a:t>
            </a:r>
            <a:r>
              <a:rPr lang="ro-RO" sz="1700" dirty="0"/>
              <a:t>Canary Islands, Spain; University of Craiova, Romania</a:t>
            </a:r>
          </a:p>
          <a:p>
            <a:endParaRPr lang="en-US" sz="1700" dirty="0"/>
          </a:p>
          <a:p>
            <a:r>
              <a:rPr lang="ro-RO" altLang="ro-RO" sz="1700" dirty="0">
                <a:latin typeface="Calibri" charset="0"/>
              </a:rPr>
              <a:t>dorian.gorgan@cs.utcluj.ro; </a:t>
            </a:r>
            <a:r>
              <a:rPr lang="ro-RO" sz="1700" dirty="0" err="1"/>
              <a:t>ovidiu.vaduvescu@gmail.com</a:t>
            </a:r>
            <a:endParaRPr lang="ro-RO" sz="1700" dirty="0"/>
          </a:p>
          <a:p>
            <a:endParaRPr lang="ro-RO" altLang="ro-RO" sz="1700" dirty="0">
              <a:latin typeface="Calibri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395" y="462805"/>
            <a:ext cx="791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ESA NEO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Debris</a:t>
            </a:r>
            <a:r>
              <a:rPr lang="ro-RO" dirty="0"/>
              <a:t> </a:t>
            </a:r>
            <a:r>
              <a:rPr lang="ro-RO" dirty="0" err="1"/>
              <a:t>Detection</a:t>
            </a:r>
            <a:r>
              <a:rPr lang="ro-RO" dirty="0"/>
              <a:t> </a:t>
            </a:r>
            <a:r>
              <a:rPr lang="ro-RO" dirty="0" err="1"/>
              <a:t>Conference</a:t>
            </a:r>
            <a:r>
              <a:rPr lang="ro-RO" dirty="0"/>
              <a:t> - </a:t>
            </a:r>
            <a:r>
              <a:rPr lang="ro-RO" dirty="0" err="1"/>
              <a:t>Exploiting</a:t>
            </a:r>
            <a:r>
              <a:rPr lang="ro-RO" dirty="0"/>
              <a:t> </a:t>
            </a:r>
            <a:r>
              <a:rPr lang="ro-RO" dirty="0" err="1"/>
              <a:t>Synergies</a:t>
            </a:r>
            <a:endParaRPr lang="ro-RO" dirty="0"/>
          </a:p>
          <a:p>
            <a:r>
              <a:rPr lang="ro-RO" dirty="0"/>
              <a:t>ESA/ESOC, Darmstadt, </a:t>
            </a:r>
            <a:r>
              <a:rPr lang="ro-RO" dirty="0" err="1"/>
              <a:t>Germany</a:t>
            </a:r>
            <a:r>
              <a:rPr lang="ro-RO" dirty="0"/>
              <a:t>, 22 - 24 </a:t>
            </a:r>
            <a:r>
              <a:rPr lang="ro-RO" dirty="0" err="1"/>
              <a:t>January</a:t>
            </a:r>
            <a:r>
              <a:rPr lang="ro-RO" dirty="0"/>
              <a:t> 2019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6" y="4065562"/>
            <a:ext cx="1112298" cy="10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BE914C-A9C7-7644-AE29-E0E235D8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04" y="5383277"/>
            <a:ext cx="925282" cy="101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9C6586-5AF2-9245-B413-9BCC4D74B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875" y="414264"/>
            <a:ext cx="1526059" cy="646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79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1FBB71-F5BA-B347-9C7D-65B6C207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o-RO" dirty="0"/>
              <a:t>EURONEAR Project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572121-A7F1-1F42-ACBE-603A2D6E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2659"/>
            <a:ext cx="7886700" cy="513983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ro-RO" sz="2800" dirty="0"/>
              <a:t>The </a:t>
            </a:r>
            <a:r>
              <a:rPr lang="en-US" altLang="ro-RO" sz="2800" dirty="0" err="1"/>
              <a:t>EUROpean</a:t>
            </a:r>
            <a:r>
              <a:rPr lang="en-US" altLang="ro-RO" sz="2800" dirty="0"/>
              <a:t> Near Earth Asteroid Research</a:t>
            </a:r>
          </a:p>
          <a:p>
            <a:pPr>
              <a:lnSpc>
                <a:spcPct val="120000"/>
              </a:lnSpc>
            </a:pPr>
            <a:r>
              <a:rPr lang="en-US" altLang="ro-RO" sz="2800" dirty="0"/>
              <a:t>2006 at IMCCE Paris (Vaduvescu &amp; </a:t>
            </a:r>
            <a:r>
              <a:rPr lang="en-US" altLang="ro-RO" sz="2800" dirty="0" err="1"/>
              <a:t>Birlan</a:t>
            </a:r>
            <a:r>
              <a:rPr lang="en-US" altLang="ro-RO" sz="2800" dirty="0"/>
              <a:t>). 40 members from 14 institutions from 8 EU countries and Chile</a:t>
            </a:r>
          </a:p>
          <a:p>
            <a:pPr>
              <a:lnSpc>
                <a:spcPct val="120000"/>
              </a:lnSpc>
            </a:pPr>
            <a:r>
              <a:rPr lang="en-US" altLang="ro-RO" sz="2800" dirty="0"/>
              <a:t>Increase the European contribution in NEA research using telescope network access (in Europe and Chile)</a:t>
            </a:r>
          </a:p>
          <a:p>
            <a:pPr>
              <a:lnSpc>
                <a:spcPct val="120000"/>
              </a:lnSpc>
            </a:pPr>
            <a:r>
              <a:rPr lang="en-US" altLang="ro-RO" sz="2800" dirty="0"/>
              <a:t>Achievements </a:t>
            </a:r>
            <a:r>
              <a:rPr lang="en-US" altLang="ro-RO" sz="2100" dirty="0"/>
              <a:t>(</a:t>
            </a:r>
            <a:r>
              <a:rPr lang="en-US" altLang="ro-RO" sz="2800" dirty="0">
                <a:solidFill>
                  <a:srgbClr val="0070C0"/>
                </a:solidFill>
              </a:rPr>
              <a:t>www.euronear.org</a:t>
            </a:r>
            <a:r>
              <a:rPr lang="en-US" altLang="ro-RO" sz="2100" dirty="0" smtClean="0"/>
              <a:t>)</a:t>
            </a:r>
            <a:r>
              <a:rPr lang="en-US" altLang="ro-RO" sz="2800" dirty="0" smtClean="0"/>
              <a:t>: </a:t>
            </a:r>
            <a:endParaRPr lang="en-US" altLang="ro-RO" sz="2800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sz="2200" dirty="0" err="1"/>
              <a:t>Amelioration</a:t>
            </a:r>
            <a:r>
              <a:rPr lang="ro-RO" sz="2200" dirty="0"/>
              <a:t> of 2000+ NEA </a:t>
            </a:r>
            <a:r>
              <a:rPr lang="ro-RO" sz="2200" dirty="0" err="1"/>
              <a:t>orbits</a:t>
            </a:r>
            <a:endParaRPr lang="ro-RO" sz="2200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sz="2200" dirty="0" err="1"/>
              <a:t>Statistics</a:t>
            </a:r>
            <a:r>
              <a:rPr lang="ro-RO" sz="2200" dirty="0"/>
              <a:t>, </a:t>
            </a:r>
            <a:r>
              <a:rPr lang="ro-RO" sz="2200" dirty="0" err="1"/>
              <a:t>discovery</a:t>
            </a:r>
            <a:r>
              <a:rPr lang="ro-RO" sz="2200" dirty="0"/>
              <a:t> of 11 </a:t>
            </a:r>
            <a:r>
              <a:rPr lang="ro-RO" sz="2200" dirty="0" err="1"/>
              <a:t>NEAs</a:t>
            </a:r>
            <a:r>
              <a:rPr lang="ro-RO" sz="2200" dirty="0"/>
              <a:t> </a:t>
            </a:r>
            <a:r>
              <a:rPr lang="ro-RO" sz="2200" dirty="0" err="1"/>
              <a:t>and</a:t>
            </a:r>
            <a:r>
              <a:rPr lang="ro-RO" sz="2200" dirty="0"/>
              <a:t> pilot </a:t>
            </a:r>
            <a:r>
              <a:rPr lang="ro-RO" sz="2200" dirty="0" err="1"/>
              <a:t>surveys</a:t>
            </a:r>
            <a:endParaRPr lang="ro-RO" sz="2200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sz="2200" dirty="0"/>
              <a:t>Physical properties of </a:t>
            </a:r>
            <a:r>
              <a:rPr lang="ro-RO" sz="2200" dirty="0" smtClean="0"/>
              <a:t>3</a:t>
            </a:r>
            <a:r>
              <a:rPr lang="en-GB" sz="2200" dirty="0" smtClean="0"/>
              <a:t>5</a:t>
            </a:r>
            <a:r>
              <a:rPr lang="ro-RO" sz="2200" dirty="0" smtClean="0"/>
              <a:t>0 NEAs</a:t>
            </a:r>
            <a:r>
              <a:rPr lang="en-GB" sz="2200" dirty="0" smtClean="0"/>
              <a:t> (lightcurves, spectroscopy, </a:t>
            </a:r>
            <a:r>
              <a:rPr lang="en-GB" sz="2200" dirty="0" err="1" smtClean="0"/>
              <a:t>spectro</a:t>
            </a:r>
            <a:r>
              <a:rPr lang="en-GB" sz="2200" dirty="0" smtClean="0"/>
              <a:t>-photometry)</a:t>
            </a:r>
            <a:endParaRPr lang="ro-RO" sz="2200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sz="2200" dirty="0"/>
              <a:t>Software </a:t>
            </a:r>
            <a:r>
              <a:rPr lang="ro-RO" sz="2200" dirty="0" smtClean="0"/>
              <a:t>for </a:t>
            </a:r>
            <a:r>
              <a:rPr lang="ro-RO" sz="2200" dirty="0"/>
              <a:t>planning observations,  data reduction and data </a:t>
            </a:r>
            <a:r>
              <a:rPr lang="ro-RO" sz="2200" dirty="0" smtClean="0"/>
              <a:t>mining</a:t>
            </a:r>
            <a:endParaRPr lang="ro-RO" sz="2200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sz="2200" dirty="0"/>
              <a:t>25 </a:t>
            </a:r>
            <a:r>
              <a:rPr lang="en-GB" sz="2200" dirty="0" smtClean="0"/>
              <a:t>published </a:t>
            </a:r>
            <a:r>
              <a:rPr lang="ro-RO" sz="2200" dirty="0" smtClean="0"/>
              <a:t>papers (mostly </a:t>
            </a:r>
            <a:r>
              <a:rPr lang="ro-RO" sz="2200" dirty="0"/>
              <a:t>ISI journals</a:t>
            </a:r>
            <a:r>
              <a:rPr lang="ro-RO" sz="2200" dirty="0" smtClean="0"/>
              <a:t>)</a:t>
            </a:r>
            <a:endParaRPr lang="ro-RO" sz="2200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o-RO" sz="2200" dirty="0"/>
              <a:t>More than 150 </a:t>
            </a:r>
            <a:r>
              <a:rPr lang="ro-RO" sz="2200" dirty="0" smtClean="0"/>
              <a:t>MPC/MPECs</a:t>
            </a:r>
            <a:endParaRPr lang="en-GB" sz="2200" dirty="0" smtClean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200" dirty="0" smtClean="0"/>
              <a:t>About 10 PhD theses related to EURONEAR and NEAs</a:t>
            </a:r>
            <a:endParaRPr lang="en-GB" sz="2200" dirty="0" smtClean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200" dirty="0" smtClean="0"/>
              <a:t>Citizen science, education and public outreach</a:t>
            </a:r>
            <a:endParaRPr lang="ro-RO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A9ED71-F0D4-8D4A-ACD7-E21F158A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89BA01-7D7E-0A4D-A9A3-CCF606B7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313A3B32-03C1-8747-85EA-1FC989D5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10" y="179665"/>
            <a:ext cx="1335168" cy="1413707"/>
          </a:xfrm>
          <a:prstGeom prst="rect">
            <a:avLst/>
          </a:prstGeom>
          <a:noFill/>
          <a:ln w="36720" cap="sq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90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223862-0A2D-4C4D-81E5-99048044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Nearby Experimental Validation</a:t>
            </a:r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82C52D-F57B-0D4F-AFB6-4F7B93DB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4C4C47-D177-504F-B5DE-9280E238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CCEEC080-E6AD-6046-9683-2771E8BAA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078205"/>
            <a:ext cx="7886700" cy="39261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29A07D0-EFD0-A24F-AB07-DEC6F50C078E}"/>
              </a:ext>
            </a:extLst>
          </p:cNvPr>
          <p:cNvSpPr/>
          <p:nvPr/>
        </p:nvSpPr>
        <p:spPr>
          <a:xfrm>
            <a:off x="222421" y="5081645"/>
            <a:ext cx="8612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ro-RO" dirty="0"/>
              <a:t>NEARBY detection rate compared with other software. 15 INT/WFC fields observed in Mar 2017 in the ecliptic in good time (dark, seeing ~1.5”). Overall NEARBY performs by 10% better than </a:t>
            </a:r>
            <a:r>
              <a:rPr lang="en-GB" altLang="ro-RO" i="1" dirty="0" err="1"/>
              <a:t>Astrometrica</a:t>
            </a:r>
            <a:r>
              <a:rPr lang="en-GB" altLang="ro-RO" dirty="0"/>
              <a:t> (automatic mode) and much better than </a:t>
            </a:r>
            <a:r>
              <a:rPr lang="en-GB" altLang="ro-RO" i="1" dirty="0"/>
              <a:t>MPO Canopus</a:t>
            </a:r>
            <a:r>
              <a:rPr lang="en-GB" altLang="ro-RO" dirty="0"/>
              <a:t>, but still remains under the human detection via careful blink (by about 10%, not plotted here). </a:t>
            </a:r>
          </a:p>
        </p:txBody>
      </p:sp>
    </p:spTree>
    <p:extLst>
      <p:ext uri="{BB962C8B-B14F-4D97-AF65-F5344CB8AC3E}">
        <p14:creationId xmlns="" xmlns:p14="http://schemas.microsoft.com/office/powerpoint/2010/main" val="623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="" xmlns:a16="http://schemas.microsoft.com/office/drawing/2014/main" id="{655AD44D-A8CA-0D4F-93CC-259BE0B3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" y="365125"/>
            <a:ext cx="8180387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ro-RO" sz="40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NEARBY – EURONEAR pilot surveys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="" xmlns:a16="http://schemas.microsoft.com/office/drawing/2014/main" id="{74F7C352-7EB4-4647-B475-F49CB344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5616575"/>
            <a:ext cx="728345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ro-RO" sz="2000" dirty="0">
                <a:solidFill>
                  <a:schemeClr val="tx1"/>
                </a:solidFill>
                <a:latin typeface="+mn-lt"/>
              </a:rPr>
              <a:t>NEARBY detection samples INT/WFC Nov 2018 mini-survey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ro-RO" sz="2000" dirty="0">
                <a:solidFill>
                  <a:schemeClr val="tx1"/>
                </a:solidFill>
                <a:latin typeface="+mn-lt"/>
              </a:rPr>
              <a:t>Upper raw: faint (V~21-22) and variable seeing (1.5-2.5”)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ro-RO" sz="2000" dirty="0">
                <a:solidFill>
                  <a:schemeClr val="tx1"/>
                </a:solidFill>
                <a:latin typeface="+mn-lt"/>
              </a:rPr>
              <a:t>Bottom raw: variable and very bad seeing (3-5”)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en-GB" altLang="ro-RO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CFC7247-9296-3B4B-9538-DC82DAFE4CC6}"/>
              </a:ext>
            </a:extLst>
          </p:cNvPr>
          <p:cNvGrpSpPr/>
          <p:nvPr/>
        </p:nvGrpSpPr>
        <p:grpSpPr>
          <a:xfrm>
            <a:off x="408454" y="1308846"/>
            <a:ext cx="8292541" cy="4123766"/>
            <a:chOff x="408454" y="1308846"/>
            <a:chExt cx="8292541" cy="4123766"/>
          </a:xfrm>
        </p:grpSpPr>
        <p:pic>
          <p:nvPicPr>
            <p:cNvPr id="11268" name="Picture 4">
              <a:extLst>
                <a:ext uri="{FF2B5EF4-FFF2-40B4-BE49-F238E27FC236}">
                  <a16:creationId xmlns="" xmlns:a16="http://schemas.microsoft.com/office/drawing/2014/main" id="{AAFD090C-C85E-D148-BB6A-2C702AC14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54" y="1308846"/>
              <a:ext cx="2031441" cy="2031441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69" name="Picture 5">
              <a:extLst>
                <a:ext uri="{FF2B5EF4-FFF2-40B4-BE49-F238E27FC236}">
                  <a16:creationId xmlns="" xmlns:a16="http://schemas.microsoft.com/office/drawing/2014/main" id="{75058B26-D899-6F4D-A5AC-476679002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842" y="1308846"/>
              <a:ext cx="2031441" cy="2031441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0" name="Picture 6">
              <a:extLst>
                <a:ext uri="{FF2B5EF4-FFF2-40B4-BE49-F238E27FC236}">
                  <a16:creationId xmlns="" xmlns:a16="http://schemas.microsoft.com/office/drawing/2014/main" id="{CDADDF93-E932-1D40-8208-AF1D8EC90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167" y="1308846"/>
              <a:ext cx="2031441" cy="2031441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1" name="Picture 7">
              <a:extLst>
                <a:ext uri="{FF2B5EF4-FFF2-40B4-BE49-F238E27FC236}">
                  <a16:creationId xmlns="" xmlns:a16="http://schemas.microsoft.com/office/drawing/2014/main" id="{F9983B28-D9FC-654A-AF4F-F6405B3F7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554" y="1308846"/>
              <a:ext cx="2031441" cy="2031441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2" name="Picture 8">
              <a:extLst>
                <a:ext uri="{FF2B5EF4-FFF2-40B4-BE49-F238E27FC236}">
                  <a16:creationId xmlns="" xmlns:a16="http://schemas.microsoft.com/office/drawing/2014/main" id="{69A41BA3-7103-F742-A174-12F2B76C4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017" y="3401171"/>
              <a:ext cx="2031441" cy="2031441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273" name="Picture 9">
              <a:extLst>
                <a:ext uri="{FF2B5EF4-FFF2-40B4-BE49-F238E27FC236}">
                  <a16:creationId xmlns="" xmlns:a16="http://schemas.microsoft.com/office/drawing/2014/main" id="{1267B745-563D-E54B-8DE8-9A2E7FE0E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579" y="3401171"/>
              <a:ext cx="2031441" cy="2031441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997872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="" xmlns:a16="http://schemas.microsoft.com/office/drawing/2014/main" id="{63D7BB65-43EB-3A4B-BDC8-CE62AE711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5125"/>
            <a:ext cx="8085266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r>
              <a:rPr lang="en-US" altLang="ro-RO" sz="4000" dirty="0">
                <a:solidFill>
                  <a:schemeClr val="tx1"/>
                </a:solidFill>
                <a:latin typeface="+mj-lt"/>
              </a:rPr>
              <a:t>NEARBY – EURONEAR pilot surveys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="" xmlns:a16="http://schemas.microsoft.com/office/drawing/2014/main" id="{D74A6BDF-17A3-DC46-9B59-7FC7A28C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5653088"/>
            <a:ext cx="8594725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ro-RO" sz="2000" dirty="0">
                <a:solidFill>
                  <a:schemeClr val="tx1"/>
                </a:solidFill>
                <a:latin typeface="+mn-lt"/>
              </a:rPr>
              <a:t>NEARBY detection samples INT/WFC Nov 2018 mini-survey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ro-RO" sz="2000" dirty="0">
                <a:solidFill>
                  <a:schemeClr val="tx1"/>
                </a:solidFill>
                <a:latin typeface="+mn-lt"/>
              </a:rPr>
              <a:t>Upper: Detection through random noise (happens rarely) or bright stars spikes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ro-RO" sz="2000" dirty="0">
                <a:solidFill>
                  <a:schemeClr val="tx1"/>
                </a:solidFill>
                <a:latin typeface="+mn-lt"/>
              </a:rPr>
              <a:t>Lower: Detections close to CCD margins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en-GB" altLang="ro-RO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D292819-306D-4F47-955F-F35C164A7E4D}"/>
              </a:ext>
            </a:extLst>
          </p:cNvPr>
          <p:cNvGrpSpPr/>
          <p:nvPr/>
        </p:nvGrpSpPr>
        <p:grpSpPr>
          <a:xfrm>
            <a:off x="405279" y="1295399"/>
            <a:ext cx="8296555" cy="4115080"/>
            <a:chOff x="539749" y="1295399"/>
            <a:chExt cx="8296555" cy="4115080"/>
          </a:xfrm>
        </p:grpSpPr>
        <p:pic>
          <p:nvPicPr>
            <p:cNvPr id="12292" name="Picture 4">
              <a:extLst>
                <a:ext uri="{FF2B5EF4-FFF2-40B4-BE49-F238E27FC236}">
                  <a16:creationId xmlns="" xmlns:a16="http://schemas.microsoft.com/office/drawing/2014/main" id="{787DEE46-B2D0-EE48-8A92-0E291FBA9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343" y="1295399"/>
              <a:ext cx="2022755" cy="2022755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93" name="Picture 5">
              <a:extLst>
                <a:ext uri="{FF2B5EF4-FFF2-40B4-BE49-F238E27FC236}">
                  <a16:creationId xmlns="" xmlns:a16="http://schemas.microsoft.com/office/drawing/2014/main" id="{77A6B9A5-6A67-2A4C-9888-B9E5F28B9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06" y="1295399"/>
              <a:ext cx="2022755" cy="2022755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94" name="Picture 6">
              <a:extLst>
                <a:ext uri="{FF2B5EF4-FFF2-40B4-BE49-F238E27FC236}">
                  <a16:creationId xmlns="" xmlns:a16="http://schemas.microsoft.com/office/drawing/2014/main" id="{01626665-D5EC-A94A-B3DD-C90294B3C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49" y="3382962"/>
              <a:ext cx="2022755" cy="2022755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95" name="Picture 7">
              <a:extLst>
                <a:ext uri="{FF2B5EF4-FFF2-40B4-BE49-F238E27FC236}">
                  <a16:creationId xmlns="" xmlns:a16="http://schemas.microsoft.com/office/drawing/2014/main" id="{B7F7694F-FED1-E341-9703-9B31377A8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2" y="3387724"/>
              <a:ext cx="2022755" cy="2022755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96" name="Picture 8">
              <a:extLst>
                <a:ext uri="{FF2B5EF4-FFF2-40B4-BE49-F238E27FC236}">
                  <a16:creationId xmlns="" xmlns:a16="http://schemas.microsoft.com/office/drawing/2014/main" id="{2750AA8C-930E-4B47-8C1C-8DFAB9C33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056" y="1298574"/>
              <a:ext cx="2022755" cy="2022755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97" name="Picture 9">
              <a:extLst>
                <a:ext uri="{FF2B5EF4-FFF2-40B4-BE49-F238E27FC236}">
                  <a16:creationId xmlns="" xmlns:a16="http://schemas.microsoft.com/office/drawing/2014/main" id="{405EB66A-07B4-3242-8F61-E8E7314344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637" y="3382962"/>
              <a:ext cx="2022755" cy="2022755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298" name="Picture 10">
              <a:extLst>
                <a:ext uri="{FF2B5EF4-FFF2-40B4-BE49-F238E27FC236}">
                  <a16:creationId xmlns="" xmlns:a16="http://schemas.microsoft.com/office/drawing/2014/main" id="{7A8D63C6-EF11-1A46-8B6A-498D07A83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49" y="3382962"/>
              <a:ext cx="2022755" cy="2022755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41136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="" xmlns:a16="http://schemas.microsoft.com/office/drawing/2014/main" id="{43B88DBE-438A-F448-9BE4-3D4E18B51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5125"/>
            <a:ext cx="81724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ro-RO" sz="4000" dirty="0">
                <a:solidFill>
                  <a:schemeClr val="tx1"/>
                </a:solidFill>
                <a:latin typeface="+mj-lt"/>
              </a:rPr>
              <a:t>NEARBY – EURONEAR pilot surveys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="" xmlns:a16="http://schemas.microsoft.com/office/drawing/2014/main" id="{843560A3-1DC1-D444-A067-98CB79B71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88013"/>
            <a:ext cx="746601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5pPr>
            <a:lvl6pPr marL="25146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6pPr>
            <a:lvl7pPr marL="29718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7pPr>
            <a:lvl8pPr marL="34290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8pPr>
            <a:lvl9pPr marL="3886200" indent="-228600" defTabSz="457200" eaLnBrk="0" fontAlgn="base" hangingPunct="0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WenQuanYi Zen Hei" charset="0"/>
                <a:cs typeface="WenQuanYi Zen Hei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ro-RO" sz="2000" dirty="0">
                <a:solidFill>
                  <a:schemeClr val="tx1"/>
                </a:solidFill>
                <a:latin typeface="+mn-lt"/>
              </a:rPr>
              <a:t>NEARBY detection samples INT/WFC Nov 2018 mini-survey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GB" altLang="ro-RO" sz="2000" dirty="0">
                <a:solidFill>
                  <a:schemeClr val="tx1"/>
                </a:solidFill>
                <a:latin typeface="+mn-lt"/>
              </a:rPr>
              <a:t>Asteroids passing over stars or galaxies, sometimes in bad seeing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en-GB" altLang="ro-RO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CDD90B0-49C3-0D44-A8CD-2D8386385DB3}"/>
              </a:ext>
            </a:extLst>
          </p:cNvPr>
          <p:cNvGrpSpPr/>
          <p:nvPr/>
        </p:nvGrpSpPr>
        <p:grpSpPr>
          <a:xfrm>
            <a:off x="405280" y="1285128"/>
            <a:ext cx="8290205" cy="4108730"/>
            <a:chOff x="539750" y="1298575"/>
            <a:chExt cx="8290205" cy="4108730"/>
          </a:xfrm>
        </p:grpSpPr>
        <p:pic>
          <p:nvPicPr>
            <p:cNvPr id="13316" name="Picture 4">
              <a:extLst>
                <a:ext uri="{FF2B5EF4-FFF2-40B4-BE49-F238E27FC236}">
                  <a16:creationId xmlns="" xmlns:a16="http://schemas.microsoft.com/office/drawing/2014/main" id="{08A4126D-846C-E04C-8077-58783D927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298575"/>
              <a:ext cx="2019580" cy="2019580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7" name="Picture 5">
              <a:extLst>
                <a:ext uri="{FF2B5EF4-FFF2-40B4-BE49-F238E27FC236}">
                  <a16:creationId xmlns="" xmlns:a16="http://schemas.microsoft.com/office/drawing/2014/main" id="{CF6849E7-C366-1947-A8C6-BB486AEC6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075" y="1298575"/>
              <a:ext cx="2019580" cy="2019580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8" name="Picture 6">
              <a:extLst>
                <a:ext uri="{FF2B5EF4-FFF2-40B4-BE49-F238E27FC236}">
                  <a16:creationId xmlns="" xmlns:a16="http://schemas.microsoft.com/office/drawing/2014/main" id="{AB375541-CD89-6A41-86C1-1896A155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1298575"/>
              <a:ext cx="2019580" cy="2019580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19" name="Picture 7">
              <a:extLst>
                <a:ext uri="{FF2B5EF4-FFF2-40B4-BE49-F238E27FC236}">
                  <a16:creationId xmlns="" xmlns:a16="http://schemas.microsoft.com/office/drawing/2014/main" id="{16006C96-6DEF-5D47-B6EF-3A827C1F1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7200" y="1298575"/>
              <a:ext cx="2019580" cy="2019580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20" name="Picture 8">
              <a:extLst>
                <a:ext uri="{FF2B5EF4-FFF2-40B4-BE49-F238E27FC236}">
                  <a16:creationId xmlns="" xmlns:a16="http://schemas.microsoft.com/office/drawing/2014/main" id="{2F4F17B1-253A-7646-9082-2C2EFF3E0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8" y="3387725"/>
              <a:ext cx="2019580" cy="2019580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21" name="Picture 9">
              <a:extLst>
                <a:ext uri="{FF2B5EF4-FFF2-40B4-BE49-F238E27FC236}">
                  <a16:creationId xmlns="" xmlns:a16="http://schemas.microsoft.com/office/drawing/2014/main" id="{C82E1A0E-103D-524B-99F7-A45880F2F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838" y="3386138"/>
              <a:ext cx="2019580" cy="2019580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22" name="Picture 10">
              <a:extLst>
                <a:ext uri="{FF2B5EF4-FFF2-40B4-BE49-F238E27FC236}">
                  <a16:creationId xmlns="" xmlns:a16="http://schemas.microsoft.com/office/drawing/2014/main" id="{9C93F01D-EF51-3F44-822D-AC7C7DD1D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3386138"/>
              <a:ext cx="2019580" cy="2019580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323" name="Picture 11">
              <a:extLst>
                <a:ext uri="{FF2B5EF4-FFF2-40B4-BE49-F238E27FC236}">
                  <a16:creationId xmlns="" xmlns:a16="http://schemas.microsoft.com/office/drawing/2014/main" id="{48B70DE5-5D7D-3C49-9177-646406F7F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75" y="3386138"/>
              <a:ext cx="2019580" cy="2019580"/>
            </a:xfrm>
            <a:prstGeom prst="rect">
              <a:avLst/>
            </a:prstGeom>
            <a:noFill/>
            <a:ln w="18360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106145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A60F9F-DD35-7B4E-9E4A-7F0DCEBC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pic>
        <p:nvPicPr>
          <p:cNvPr id="8" name="Picture 7" descr="A picture containing screenshot, electronics&#10;&#10;Description automatically generated">
            <a:extLst>
              <a:ext uri="{FF2B5EF4-FFF2-40B4-BE49-F238E27FC236}">
                <a16:creationId xmlns="" xmlns:a16="http://schemas.microsoft.com/office/drawing/2014/main" id="{3A8F6D60-6ADC-DA42-AF51-38406DD9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189" y="1086324"/>
            <a:ext cx="3717230" cy="44407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1472D-877B-A44A-BC68-CEED5271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238F2-756B-8240-9526-3DA6DB08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ro-RO" dirty="0"/>
              <a:t>INT/WFC 4 </a:t>
            </a:r>
            <a:r>
              <a:rPr lang="en-GB" altLang="ro-RO"/>
              <a:t>CCDs Distortion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B8DED3-708B-DF42-820F-84F509A9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70136"/>
            <a:ext cx="7886700" cy="80718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ro-RO" sz="2000" dirty="0"/>
              <a:t>NEARBY QC – SCAMP distortion plots available for check by reducers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ro-RO" sz="2000" dirty="0"/>
              <a:t>(INT/WFC 4 CCDs, one field 4 repetitions accessed from tabs above plot)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o-RO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EF94EC-1C1A-A549-9EDC-675F2B170B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0" y="1585321"/>
            <a:ext cx="3009058" cy="2865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30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A60F9F-DD35-7B4E-9E4A-7F0DCEBC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1472D-877B-A44A-BC68-CEED5271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238F2-756B-8240-9526-3DA6DB08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73214"/>
            <a:ext cx="8133837" cy="807181"/>
          </a:xfrm>
        </p:spPr>
        <p:txBody>
          <a:bodyPr>
            <a:normAutofit fontScale="90000"/>
          </a:bodyPr>
          <a:lstStyle/>
          <a:p>
            <a:r>
              <a:rPr lang="en-GB" altLang="ro-RO" dirty="0"/>
              <a:t>NEARBY QC – O-C Astrometric Check</a:t>
            </a:r>
            <a:endParaRPr lang="ro-RO" dirty="0"/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E5877918-560D-9241-8102-2139AF39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26" y="1107971"/>
            <a:ext cx="4375382" cy="418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B8DED3-708B-DF42-820F-84F509A9C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496" y="5267984"/>
                <a:ext cx="8301991" cy="1063654"/>
              </a:xfrm>
            </p:spPr>
            <p:txBody>
              <a:bodyPr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altLang="ro-RO" sz="2000" dirty="0"/>
                  <a:t>NEARBY QC – O-C astrometric check by </a:t>
                </a:r>
                <a14:m>
                  <m:oMath xmlns:m="http://schemas.openxmlformats.org/officeDocument/2006/math">
                    <m:r>
                      <a:rPr lang="en-GB" altLang="ro-RO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altLang="ro-RO" sz="2000" dirty="0"/>
                  <a:t>300 numbered asteroids (1200 positions) observed in all fields during one night. RMS &lt; 0.2” in both RA and DEC (2MASS reference </a:t>
                </a:r>
                <a:r>
                  <a:rPr lang="en-GB" altLang="ro-RO" sz="2000" dirty="0" err="1"/>
                  <a:t>catalog</a:t>
                </a:r>
                <a:r>
                  <a:rPr lang="en-GB" altLang="ro-RO" sz="2000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8B8DED3-708B-DF42-820F-84F509A9C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496" y="5267984"/>
                <a:ext cx="8301991" cy="1063654"/>
              </a:xfrm>
              <a:blipFill>
                <a:blip r:embed="rId3"/>
                <a:stretch>
                  <a:fillRect t="-2353" r="-765" b="-352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475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A60F9F-DD35-7B4E-9E4A-7F0DCEBC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1472D-877B-A44A-BC68-CEED5271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238F2-756B-8240-9526-3DA6DB08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ro-RO" dirty="0"/>
              <a:t>Apparent Magnitude</a:t>
            </a:r>
            <a:endParaRPr lang="ro-RO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B8DED3-708B-DF42-820F-84F509A9C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496" y="5267984"/>
                <a:ext cx="8301991" cy="1063654"/>
              </a:xfrm>
            </p:spPr>
            <p:txBody>
              <a:bodyPr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altLang="ro-RO" sz="2000" dirty="0"/>
                  <a:t>NEARBY INT/WFC Nov 2018 mini-survey night 4 (good seeing 1.5”). Histogram showing the apparent magnitude of all 800 valid asteroid detections observed in 70 fields. R</a:t>
                </a:r>
                <a14:m>
                  <m:oMath xmlns:m="http://schemas.openxmlformats.org/officeDocument/2006/math">
                    <m:r>
                      <a:rPr lang="en-GB" altLang="ro-RO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altLang="ro-RO" sz="2000" dirty="0"/>
                  <a:t>21.5 maxima and R</a:t>
                </a:r>
                <a14:m>
                  <m:oMath xmlns:m="http://schemas.openxmlformats.org/officeDocument/2006/math">
                    <m:r>
                      <a:rPr lang="en-GB" altLang="ro-RO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altLang="ro-RO" sz="2000" dirty="0"/>
                  <a:t>23.5 faintest.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88B8DED3-708B-DF42-820F-84F509A9C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496" y="5267984"/>
                <a:ext cx="8301991" cy="1063654"/>
              </a:xfrm>
              <a:blipFill>
                <a:blip r:embed="rId2"/>
                <a:stretch>
                  <a:fillRect t="-2353" r="-612" b="-352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DC81FC8-4566-4F4E-A21D-A3094F81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60" y="1091608"/>
            <a:ext cx="5065614" cy="4267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26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A60F9F-DD35-7B4E-9E4A-7F0DCEBC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1472D-877B-A44A-BC68-CEED5271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238F2-756B-8240-9526-3DA6DB08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o-RO" dirty="0">
                <a:solidFill>
                  <a:schemeClr val="tx1"/>
                </a:solidFill>
              </a:rPr>
              <a:t>NEARBY – EURONEAR pilot surveys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B8DED3-708B-DF42-820F-84F509A9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5" y="5395598"/>
            <a:ext cx="8794716" cy="83718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ro-RO" sz="2000" dirty="0"/>
              <a:t>NEA discovery using NEARBY reduction in relatively bad seeing. The faint trail was detected after careful human blink using </a:t>
            </a:r>
            <a:r>
              <a:rPr lang="en-GB" altLang="ro-RO" sz="2000" dirty="0" err="1"/>
              <a:t>Astrometrica</a:t>
            </a:r>
            <a:r>
              <a:rPr lang="en-GB" altLang="ro-RO" sz="2000" dirty="0"/>
              <a:t> (by Marcel Popescu)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82349051-7466-0F48-B140-594E9597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11" y="1206866"/>
            <a:ext cx="5480178" cy="4061118"/>
          </a:xfrm>
          <a:prstGeom prst="rect">
            <a:avLst/>
          </a:prstGeom>
          <a:noFill/>
          <a:ln w="45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144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A60F9F-DD35-7B4E-9E4A-7F0DCEBC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3948" y="6356352"/>
            <a:ext cx="7161956" cy="365125"/>
          </a:xfrm>
        </p:spPr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11472D-877B-A44A-BC68-CEED5271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5904" y="6356352"/>
            <a:ext cx="55473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238F2-756B-8240-9526-3DA6DB08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214"/>
            <a:ext cx="7886700" cy="807181"/>
          </a:xfrm>
        </p:spPr>
        <p:txBody>
          <a:bodyPr>
            <a:normAutofit fontScale="90000"/>
          </a:bodyPr>
          <a:lstStyle/>
          <a:p>
            <a:r>
              <a:rPr lang="en-US" altLang="ro-RO">
                <a:solidFill>
                  <a:schemeClr val="tx1"/>
                </a:solidFill>
              </a:rPr>
              <a:t>NEARBY – EURONEAR pilot surveys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B8DED3-708B-DF42-820F-84F509A9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5" y="5214551"/>
            <a:ext cx="8794716" cy="101823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ro-RO" sz="2000" dirty="0"/>
              <a:t>NEA discovery using NEARBY reduction and detection (validated by Costin </a:t>
            </a:r>
            <a:r>
              <a:rPr lang="en-GB" altLang="ro-RO" sz="2000" dirty="0" err="1"/>
              <a:t>Boldea</a:t>
            </a:r>
            <a:r>
              <a:rPr lang="en-GB" altLang="ro-RO" sz="2000" dirty="0"/>
              <a:t>). We could report and recover both objects same nights within 2h!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ro-RO" sz="2000" dirty="0"/>
              <a:t>Great thanks to recovery stations OGS, OSN, TLS when INT is not available!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A04D32E7-3F95-8746-8FAA-2F3D4F7C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95" y="1128680"/>
            <a:ext cx="6335322" cy="4052025"/>
          </a:xfrm>
          <a:prstGeom prst="rect">
            <a:avLst/>
          </a:prstGeom>
          <a:noFill/>
          <a:ln w="45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06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NEARBY Platform</a:t>
            </a:r>
          </a:p>
          <a:p>
            <a:r>
              <a:rPr lang="en-US" dirty="0"/>
              <a:t>Asteroids detection algorithms</a:t>
            </a:r>
          </a:p>
          <a:p>
            <a:r>
              <a:rPr lang="en-US" dirty="0"/>
              <a:t>Asteroids detection application</a:t>
            </a:r>
          </a:p>
          <a:p>
            <a:r>
              <a:rPr lang="en-US" dirty="0"/>
              <a:t>EURONEAR and NEARBY pilot surveys</a:t>
            </a:r>
          </a:p>
          <a:p>
            <a:r>
              <a:rPr lang="en-US" dirty="0"/>
              <a:t>Issues on data acquisition, processing and analysis</a:t>
            </a:r>
          </a:p>
          <a:p>
            <a:r>
              <a:rPr lang="en-US" dirty="0"/>
              <a:t>Conclusions and future 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89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097280"/>
            <a:ext cx="8182841" cy="513939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/>
              <a:t>NEARBY HPC infrastructure supports the INT/WFC real time computation of successive observation fields. It supports multiuser parallel processing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Automate detection of the moving objects is much more economical and 5 times faster than manual reduction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Automate detection covers all the possible detecting objects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Setting the parameters for high sensitivity infers noisy results and more false tracks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Projected low speed objects may be detected, but high noise and more false tracking are generated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Balance between the number of true object detections and the noise level should be determined for each particular observing conditions and the parameters are more tunable in NEARBY</a:t>
            </a:r>
          </a:p>
          <a:p>
            <a:pPr>
              <a:spcAft>
                <a:spcPts val="0"/>
              </a:spcAft>
            </a:pPr>
            <a:r>
              <a:rPr lang="ro-RO" sz="2000" dirty="0"/>
              <a:t>NEARBY was tested in a few nights </a:t>
            </a:r>
            <a:r>
              <a:rPr lang="en-GB" sz="2000" dirty="0" smtClean="0"/>
              <a:t>(few hours) </a:t>
            </a:r>
            <a:r>
              <a:rPr lang="ro-RO" sz="2000" dirty="0" smtClean="0"/>
              <a:t>and </a:t>
            </a:r>
            <a:r>
              <a:rPr lang="ro-RO" sz="2000" dirty="0"/>
              <a:t>one </a:t>
            </a:r>
            <a:r>
              <a:rPr lang="en-GB" sz="2000" dirty="0" smtClean="0"/>
              <a:t>pilot </a:t>
            </a:r>
            <a:r>
              <a:rPr lang="ro-RO" sz="2000" dirty="0" smtClean="0"/>
              <a:t>survey </a:t>
            </a:r>
            <a:r>
              <a:rPr lang="ro-RO" sz="2000" dirty="0"/>
              <a:t>in Nov 2018 (5 nights) during which it discovered 2 NEAs which could be promptly recovered during the same </a:t>
            </a:r>
            <a:r>
              <a:rPr lang="ro-RO" sz="2000" dirty="0" smtClean="0"/>
              <a:t>night</a:t>
            </a:r>
            <a:r>
              <a:rPr lang="en-GB" sz="2000" dirty="0" smtClean="0"/>
              <a:t>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</p:spTree>
    <p:extLst>
      <p:ext uri="{BB962C8B-B14F-4D97-AF65-F5344CB8AC3E}">
        <p14:creationId xmlns="" xmlns:p14="http://schemas.microsoft.com/office/powerpoint/2010/main" val="42040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0520"/>
            <a:ext cx="7772400" cy="1334530"/>
          </a:xfrm>
        </p:spPr>
        <p:txBody>
          <a:bodyPr>
            <a:noAutofit/>
          </a:bodyPr>
          <a:lstStyle/>
          <a:p>
            <a:r>
              <a:rPr lang="en-US" sz="4400" dirty="0"/>
              <a:t>Many thanks for your attention!</a:t>
            </a:r>
            <a:endParaRPr lang="ro-RO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4747" y="4336122"/>
            <a:ext cx="6133454" cy="20952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Dorian Gorgan</a:t>
            </a:r>
            <a:r>
              <a:rPr lang="en-US" baseline="30000" dirty="0"/>
              <a:t>1</a:t>
            </a:r>
            <a:r>
              <a:rPr lang="en-US" dirty="0"/>
              <a:t>, Ovidiu Vaduvescu</a:t>
            </a:r>
            <a:r>
              <a:rPr lang="en-US" baseline="30000" dirty="0"/>
              <a:t>2</a:t>
            </a:r>
            <a:endParaRPr lang="en-US" dirty="0"/>
          </a:p>
          <a:p>
            <a:endParaRPr lang="en-US" sz="1700" baseline="30000" dirty="0"/>
          </a:p>
          <a:p>
            <a:r>
              <a:rPr lang="en-US" sz="1700" baseline="30000" dirty="0"/>
              <a:t>1</a:t>
            </a:r>
            <a:r>
              <a:rPr lang="en-US" sz="1700" dirty="0"/>
              <a:t>Technical University of Cluj Napoca, Romania</a:t>
            </a:r>
          </a:p>
          <a:p>
            <a:r>
              <a:rPr lang="en-US" sz="1700" baseline="30000" dirty="0"/>
              <a:t>2</a:t>
            </a:r>
            <a:r>
              <a:rPr lang="ro-RO" sz="1700" dirty="0"/>
              <a:t>Isaac Newton </a:t>
            </a:r>
            <a:r>
              <a:rPr lang="ro-RO" sz="1700" dirty="0" smtClean="0"/>
              <a:t>Group, </a:t>
            </a:r>
            <a:r>
              <a:rPr lang="en-GB" sz="1700" dirty="0" smtClean="0"/>
              <a:t>L</a:t>
            </a:r>
            <a:r>
              <a:rPr lang="ro-RO" sz="1700" dirty="0" smtClean="0"/>
              <a:t>a Palma</a:t>
            </a:r>
            <a:r>
              <a:rPr lang="en-GB" sz="1700" dirty="0" smtClean="0"/>
              <a:t>, Canary Islands, Spain</a:t>
            </a:r>
            <a:r>
              <a:rPr lang="ro-RO" sz="1700" dirty="0" smtClean="0"/>
              <a:t>; </a:t>
            </a:r>
            <a:endParaRPr lang="ro-RO" sz="1700" dirty="0"/>
          </a:p>
          <a:p>
            <a:r>
              <a:rPr lang="ro-RO" sz="1700" dirty="0"/>
              <a:t>Instituto de Astrofisica de Canarias, </a:t>
            </a:r>
            <a:r>
              <a:rPr lang="en-GB" sz="1700" dirty="0" smtClean="0"/>
              <a:t>Tenerife, </a:t>
            </a:r>
            <a:r>
              <a:rPr lang="ro-RO" sz="1700" dirty="0" smtClean="0"/>
              <a:t>Canary </a:t>
            </a:r>
            <a:r>
              <a:rPr lang="ro-RO" sz="1700" dirty="0"/>
              <a:t>Islands, Spain; University of Craiova, Romania</a:t>
            </a:r>
          </a:p>
          <a:p>
            <a:endParaRPr lang="en-US" sz="1700" dirty="0"/>
          </a:p>
          <a:p>
            <a:r>
              <a:rPr lang="ro-RO" altLang="ro-RO" sz="1700" dirty="0">
                <a:latin typeface="Calibri" charset="0"/>
              </a:rPr>
              <a:t>dorian.gorgan@cs.utcluj.ro; </a:t>
            </a:r>
            <a:r>
              <a:rPr lang="ro-RO" sz="1700" dirty="0" err="1"/>
              <a:t>ovidiu.vaduvescu@gmail.com</a:t>
            </a:r>
            <a:endParaRPr lang="ro-RO" sz="1700" dirty="0"/>
          </a:p>
          <a:p>
            <a:endParaRPr lang="ro-RO" altLang="ro-RO" sz="1700" dirty="0">
              <a:latin typeface="Calibri" charset="0"/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395" y="462805"/>
            <a:ext cx="791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ESA NEO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Debris</a:t>
            </a:r>
            <a:r>
              <a:rPr lang="ro-RO" dirty="0"/>
              <a:t> </a:t>
            </a:r>
            <a:r>
              <a:rPr lang="ro-RO" dirty="0" err="1"/>
              <a:t>Detection</a:t>
            </a:r>
            <a:r>
              <a:rPr lang="ro-RO" dirty="0"/>
              <a:t> </a:t>
            </a:r>
            <a:r>
              <a:rPr lang="ro-RO" dirty="0" err="1"/>
              <a:t>Conference</a:t>
            </a:r>
            <a:r>
              <a:rPr lang="ro-RO" dirty="0"/>
              <a:t> - </a:t>
            </a:r>
            <a:r>
              <a:rPr lang="ro-RO" dirty="0" err="1"/>
              <a:t>Exploiting</a:t>
            </a:r>
            <a:r>
              <a:rPr lang="ro-RO" dirty="0"/>
              <a:t> </a:t>
            </a:r>
            <a:r>
              <a:rPr lang="ro-RO" dirty="0" err="1"/>
              <a:t>Synergies</a:t>
            </a:r>
            <a:endParaRPr lang="ro-RO" dirty="0"/>
          </a:p>
          <a:p>
            <a:r>
              <a:rPr lang="ro-RO" dirty="0"/>
              <a:t>ESA/ESOC, Darmstadt, </a:t>
            </a:r>
            <a:r>
              <a:rPr lang="ro-RO" dirty="0" err="1"/>
              <a:t>Germany</a:t>
            </a:r>
            <a:r>
              <a:rPr lang="ro-RO" dirty="0"/>
              <a:t>, 22 - 24 </a:t>
            </a:r>
            <a:r>
              <a:rPr lang="ro-RO" dirty="0" err="1"/>
              <a:t>January</a:t>
            </a:r>
            <a:r>
              <a:rPr lang="ro-RO" dirty="0"/>
              <a:t> 2019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6" y="3866062"/>
            <a:ext cx="1112298" cy="10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3BE914C-A9C7-7644-AE29-E0E235D89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59" y="5184250"/>
            <a:ext cx="925282" cy="101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9C6586-5AF2-9245-B413-9BCC4D74B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875" y="414264"/>
            <a:ext cx="1526059" cy="646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50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NEARBY Conceptual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="" xmlns:a16="http://schemas.microsoft.com/office/drawing/2014/main" id="{7F9B3DDA-8A1F-F34D-9700-1D3E5696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21" y="1325796"/>
            <a:ext cx="4433947" cy="4809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2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NEARBY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en-US" dirty="0"/>
              <a:t>NEARBY Project (Visual Analysis of Multidimensional Astrophysics Data for Moving Objects Detection)</a:t>
            </a:r>
          </a:p>
          <a:p>
            <a:pPr>
              <a:spcBef>
                <a:spcPts val="1200"/>
              </a:spcBef>
              <a:defRPr/>
            </a:pPr>
            <a:r>
              <a:rPr lang="en-US" dirty="0"/>
              <a:t>Funded by the Romanian Space Agency (ROSA)</a:t>
            </a:r>
          </a:p>
          <a:p>
            <a:pPr>
              <a:spcBef>
                <a:spcPts val="1200"/>
              </a:spcBef>
              <a:defRPr/>
            </a:pPr>
            <a:r>
              <a:rPr lang="en-GB" altLang="ro-RO" dirty="0"/>
              <a:t>Contract: 192/2017 (2017-2019)</a:t>
            </a:r>
          </a:p>
          <a:p>
            <a:pPr>
              <a:spcBef>
                <a:spcPts val="1200"/>
              </a:spcBef>
              <a:defRPr/>
            </a:pPr>
            <a:r>
              <a:rPr lang="en-GB" altLang="ro-RO" dirty="0"/>
              <a:t>Partners:</a:t>
            </a:r>
          </a:p>
          <a:p>
            <a:pPr lvl="1">
              <a:spcBef>
                <a:spcPts val="1200"/>
              </a:spcBef>
              <a:defRPr/>
            </a:pPr>
            <a:r>
              <a:rPr lang="en-GB" altLang="ro-RO" dirty="0"/>
              <a:t>Technical University of Cluj-Napoca</a:t>
            </a:r>
          </a:p>
          <a:p>
            <a:pPr lvl="1">
              <a:spcBef>
                <a:spcPts val="1200"/>
              </a:spcBef>
              <a:defRPr/>
            </a:pPr>
            <a:r>
              <a:rPr lang="en-GB" altLang="ro-RO" dirty="0"/>
              <a:t>University of </a:t>
            </a:r>
            <a:r>
              <a:rPr lang="en-GB" altLang="ro-RO" dirty="0" smtClean="0"/>
              <a:t>Craiova, Romania</a:t>
            </a:r>
            <a:endParaRPr lang="en-GB" altLang="ro-RO" dirty="0"/>
          </a:p>
          <a:p>
            <a:r>
              <a:rPr lang="ro-RO" dirty="0"/>
              <a:t>Use case and data </a:t>
            </a:r>
            <a:r>
              <a:rPr lang="ro-RO" dirty="0" smtClean="0"/>
              <a:t>provider</a:t>
            </a:r>
            <a:r>
              <a:rPr lang="en-GB" dirty="0" smtClean="0"/>
              <a:t>s</a:t>
            </a:r>
            <a:r>
              <a:rPr lang="ro-RO" dirty="0" smtClean="0"/>
              <a:t>:</a:t>
            </a:r>
            <a:endParaRPr lang="ro-RO" dirty="0"/>
          </a:p>
          <a:p>
            <a:pPr lvl="1"/>
            <a:r>
              <a:rPr lang="ro-RO" dirty="0"/>
              <a:t>Isaac Newton </a:t>
            </a:r>
            <a:r>
              <a:rPr lang="ro-RO" dirty="0" smtClean="0"/>
              <a:t>Group, </a:t>
            </a:r>
            <a:r>
              <a:rPr lang="en-GB" dirty="0" smtClean="0"/>
              <a:t>L</a:t>
            </a:r>
            <a:r>
              <a:rPr lang="ro-RO" dirty="0" smtClean="0"/>
              <a:t>a Palma</a:t>
            </a:r>
            <a:r>
              <a:rPr lang="en-GB" dirty="0" smtClean="0"/>
              <a:t>, Canary Islands, Spain</a:t>
            </a:r>
            <a:r>
              <a:rPr lang="ro-RO" dirty="0" smtClean="0"/>
              <a:t>;</a:t>
            </a:r>
            <a:endParaRPr lang="ro-RO" dirty="0"/>
          </a:p>
          <a:p>
            <a:pPr lvl="1"/>
            <a:r>
              <a:rPr lang="ro-RO" dirty="0"/>
              <a:t>Instituto de Astrofisica de </a:t>
            </a:r>
            <a:r>
              <a:rPr lang="ro-RO" dirty="0" smtClean="0"/>
              <a:t>Canarias,</a:t>
            </a:r>
            <a:r>
              <a:rPr lang="en-GB" dirty="0" smtClean="0"/>
              <a:t> Tenerife</a:t>
            </a:r>
            <a:r>
              <a:rPr lang="ro-RO" dirty="0" smtClean="0"/>
              <a:t>, </a:t>
            </a:r>
            <a:r>
              <a:rPr lang="ro-RO" dirty="0"/>
              <a:t>Canary Islands, Spain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75" y="2957429"/>
            <a:ext cx="1112298" cy="10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19" y="2939913"/>
            <a:ext cx="925282" cy="101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94" y="1685127"/>
            <a:ext cx="1086387" cy="1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71" y="68183"/>
            <a:ext cx="1057838" cy="1127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FACB72-C7F7-4D49-9CCB-A963E9DC1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618" y="4138902"/>
            <a:ext cx="1058400" cy="1058400"/>
          </a:xfrm>
          <a:prstGeom prst="rect">
            <a:avLst/>
          </a:prstGeom>
        </p:spPr>
      </p:pic>
      <p:pic>
        <p:nvPicPr>
          <p:cNvPr id="11" name="Picture 10" descr="ING_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313" y="4138448"/>
            <a:ext cx="1026000" cy="102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4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platform and application</a:t>
            </a:r>
          </a:p>
          <a:p>
            <a:r>
              <a:rPr lang="en-US" dirty="0"/>
              <a:t>Process and analyze multidimensional data </a:t>
            </a:r>
          </a:p>
          <a:p>
            <a:r>
              <a:rPr lang="en-US" dirty="0"/>
              <a:t>Detect and identify faint moving objects in astronomical images within short time intervals</a:t>
            </a:r>
          </a:p>
          <a:p>
            <a:r>
              <a:rPr lang="en-US" dirty="0"/>
              <a:t>Visually analysis and validation of the moving objects</a:t>
            </a:r>
          </a:p>
          <a:p>
            <a:r>
              <a:rPr lang="en-US" dirty="0"/>
              <a:t>Flexible description of the adaptive processing over high performance computation infrastructure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55DE2-8FDC-3247-9448-6B82B560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Asteroids Detection Application (MOPS)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04C1DC-06DA-2B4A-A581-CCCBE4122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0"/>
            <a:ext cx="5006031" cy="5017477"/>
          </a:xfrm>
        </p:spPr>
        <p:txBody>
          <a:bodyPr/>
          <a:lstStyle/>
          <a:p>
            <a:r>
              <a:rPr lang="en-US" dirty="0"/>
              <a:t>Based on the classical blinking moving detection </a:t>
            </a:r>
          </a:p>
          <a:p>
            <a:endParaRPr lang="en-US" dirty="0"/>
          </a:p>
          <a:p>
            <a:r>
              <a:rPr lang="en-US" dirty="0"/>
              <a:t>Pre-correction</a:t>
            </a:r>
          </a:p>
          <a:p>
            <a:pPr lvl="1"/>
            <a:r>
              <a:rPr lang="en-US" dirty="0"/>
              <a:t>corrects artifacts </a:t>
            </a:r>
            <a:r>
              <a:rPr lang="en-US" dirty="0" smtClean="0"/>
              <a:t>(bias and flat field) and </a:t>
            </a:r>
            <a:r>
              <a:rPr lang="en-US" dirty="0"/>
              <a:t>bad pixels from the raw input </a:t>
            </a:r>
          </a:p>
          <a:p>
            <a:r>
              <a:rPr lang="en-US" dirty="0"/>
              <a:t>Field </a:t>
            </a:r>
            <a:r>
              <a:rPr lang="en-US" dirty="0" smtClean="0"/>
              <a:t>correction</a:t>
            </a:r>
            <a:endParaRPr lang="en-US" dirty="0"/>
          </a:p>
          <a:p>
            <a:pPr lvl="1"/>
            <a:r>
              <a:rPr lang="en-US" dirty="0" smtClean="0"/>
              <a:t>corrects the field </a:t>
            </a:r>
            <a:r>
              <a:rPr lang="en-US" dirty="0"/>
              <a:t>distortions and </a:t>
            </a:r>
            <a:r>
              <a:rPr lang="en-US" dirty="0" err="1" smtClean="0"/>
              <a:t>resamples</a:t>
            </a:r>
            <a:r>
              <a:rPr lang="en-US" dirty="0" smtClean="0"/>
              <a:t> </a:t>
            </a:r>
            <a:r>
              <a:rPr lang="en-US" dirty="0"/>
              <a:t>the raw images</a:t>
            </a:r>
          </a:p>
          <a:p>
            <a:r>
              <a:rPr lang="en-US" dirty="0"/>
              <a:t>Asteroid detection</a:t>
            </a:r>
          </a:p>
          <a:p>
            <a:pPr lvl="1"/>
            <a:r>
              <a:rPr lang="en-US" dirty="0"/>
              <a:t>identifies asteroids trajectories</a:t>
            </a:r>
          </a:p>
          <a:p>
            <a:endParaRPr lang="ro-R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5194AAA-AE18-724E-86BD-AC4A3963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2D1CB2-CD1E-8345-B66D-8532C476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="" xmlns:a16="http://schemas.microsoft.com/office/drawing/2014/main" id="{54BF0F71-9F3E-5347-9619-3A294A5821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307" y="1349823"/>
            <a:ext cx="2701043" cy="4880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69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NEARBY Application – User Interface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5" y="1090653"/>
            <a:ext cx="8132965" cy="515241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65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NEARBY Application – User Interface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04140649-D66F-A74C-AD2E-755C3FC3C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47" y="1275907"/>
            <a:ext cx="8846093" cy="4834279"/>
          </a:xfrm>
        </p:spPr>
      </p:pic>
    </p:spTree>
    <p:extLst>
      <p:ext uri="{BB962C8B-B14F-4D97-AF65-F5344CB8AC3E}">
        <p14:creationId xmlns="" xmlns:p14="http://schemas.microsoft.com/office/powerpoint/2010/main" val="23194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73214"/>
            <a:ext cx="8269942" cy="807181"/>
          </a:xfrm>
        </p:spPr>
        <p:txBody>
          <a:bodyPr>
            <a:normAutofit fontScale="90000"/>
          </a:bodyPr>
          <a:lstStyle/>
          <a:p>
            <a:r>
              <a:rPr lang="en-US" dirty="0"/>
              <a:t>NEARBY Application </a:t>
            </a:r>
            <a:r>
              <a:rPr lang="mr-IN" dirty="0"/>
              <a:t>–</a:t>
            </a:r>
            <a:r>
              <a:rPr lang="en-US" dirty="0"/>
              <a:t> Report Matching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o-RO"/>
              <a:t>ESA NEO and Debris Detection Conference - Exploiting Synergies, ESA/ESOC, Darmstadt, 22 - 24 January 2019</a:t>
            </a:r>
            <a:endParaRPr lang="en-US" alt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" y="1200683"/>
            <a:ext cx="4745779" cy="479716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8" y="3111373"/>
            <a:ext cx="4827723" cy="3062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88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igearth_ISPRS2016" id="{C08991BD-02D3-A04C-A73C-84768CB35F58}" vid="{4C1629A6-3D3F-FD49-B790-006974311C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bigearth_ISPRS2016_template</Template>
  <TotalTime>1478</TotalTime>
  <Words>1208</Words>
  <Application>Microsoft Office PowerPoint</Application>
  <PresentationFormat>On-screen Show (4:3)</PresentationFormat>
  <Paragraphs>134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NEARBY Platform for Automatic Asteroids Detection and EURONEAR Surveys</vt:lpstr>
      <vt:lpstr>Overview</vt:lpstr>
      <vt:lpstr>NEARBY Conceptual System</vt:lpstr>
      <vt:lpstr>NEARBY Project</vt:lpstr>
      <vt:lpstr>Objectives</vt:lpstr>
      <vt:lpstr>Asteroids Detection Application (MOPS)</vt:lpstr>
      <vt:lpstr>NEARBY Application – User Interface</vt:lpstr>
      <vt:lpstr>NEARBY Application – User Interface</vt:lpstr>
      <vt:lpstr>NEARBY Application – Report Matching</vt:lpstr>
      <vt:lpstr>EURONEAR Project</vt:lpstr>
      <vt:lpstr>Nearby Experimental Validation</vt:lpstr>
      <vt:lpstr>Slide 12</vt:lpstr>
      <vt:lpstr>Slide 13</vt:lpstr>
      <vt:lpstr>Slide 14</vt:lpstr>
      <vt:lpstr>INT/WFC 4 CCDs Distortion</vt:lpstr>
      <vt:lpstr>NEARBY QC – O-C Astrometric Check</vt:lpstr>
      <vt:lpstr>Apparent Magnitude</vt:lpstr>
      <vt:lpstr>NEARBY – EURONEAR pilot surveys</vt:lpstr>
      <vt:lpstr>NEARBY – EURONEAR pilot surveys</vt:lpstr>
      <vt:lpstr>Conclusions</vt:lpstr>
      <vt:lpstr>Many thanks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BIGEARTH - Flexible Description and Adaptive Processing</dc:title>
  <dc:creator>Victor Bacu</dc:creator>
  <cp:lastModifiedBy>astroport8</cp:lastModifiedBy>
  <cp:revision>271</cp:revision>
  <dcterms:created xsi:type="dcterms:W3CDTF">2016-07-07T17:52:47Z</dcterms:created>
  <dcterms:modified xsi:type="dcterms:W3CDTF">2019-01-21T11:58:56Z</dcterms:modified>
</cp:coreProperties>
</file>